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41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4" r:id="rId3"/>
    <p:sldId id="289" r:id="rId4"/>
    <p:sldId id="290" r:id="rId5"/>
    <p:sldId id="291" r:id="rId6"/>
    <p:sldId id="292" r:id="rId7"/>
    <p:sldId id="305" r:id="rId8"/>
    <p:sldId id="297" r:id="rId9"/>
    <p:sldId id="306" r:id="rId10"/>
    <p:sldId id="293" r:id="rId11"/>
    <p:sldId id="294" r:id="rId12"/>
    <p:sldId id="307" r:id="rId13"/>
    <p:sldId id="304" r:id="rId14"/>
    <p:sldId id="308" r:id="rId15"/>
    <p:sldId id="298" r:id="rId16"/>
    <p:sldId id="299" r:id="rId17"/>
    <p:sldId id="301" r:id="rId18"/>
    <p:sldId id="302" r:id="rId19"/>
    <p:sldId id="303" r:id="rId20"/>
    <p:sldId id="309" r:id="rId21"/>
    <p:sldId id="310" r:id="rId22"/>
    <p:sldId id="311" r:id="rId23"/>
    <p:sldId id="279" r:id="rId24"/>
  </p:sldIdLst>
  <p:sldSz cx="12192000" cy="6858000"/>
  <p:notesSz cx="9926638" cy="6797675"/>
  <p:embeddedFontLst>
    <p:embeddedFont>
      <p:font typeface="Tahoma" panose="020B0604030504040204" pitchFamily="34" charset="0"/>
      <p:regular r:id="rId27"/>
      <p:bold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  <p:embeddedFont>
      <p:font typeface="굴림" panose="020B0600000101010101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07FA2B9-743F-4AFB-B90B-CD47802DE3E0}">
          <p14:sldIdLst>
            <p14:sldId id="256"/>
            <p14:sldId id="284"/>
            <p14:sldId id="289"/>
            <p14:sldId id="290"/>
            <p14:sldId id="291"/>
            <p14:sldId id="292"/>
            <p14:sldId id="305"/>
            <p14:sldId id="297"/>
            <p14:sldId id="306"/>
            <p14:sldId id="293"/>
            <p14:sldId id="294"/>
            <p14:sldId id="307"/>
            <p14:sldId id="304"/>
            <p14:sldId id="308"/>
            <p14:sldId id="298"/>
            <p14:sldId id="299"/>
            <p14:sldId id="301"/>
            <p14:sldId id="302"/>
            <p14:sldId id="303"/>
            <p14:sldId id="309"/>
            <p14:sldId id="310"/>
            <p14:sldId id="311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  <p15:guide id="3" orient="horz" pos="2139" userDrawn="1">
          <p15:clr>
            <a:srgbClr val="A4A3A4"/>
          </p15:clr>
        </p15:guide>
        <p15:guide id="4" pos="287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9"/>
    <a:srgbClr val="000000"/>
    <a:srgbClr val="20FC54"/>
    <a:srgbClr val="95C03B"/>
    <a:srgbClr val="FF9933"/>
    <a:srgbClr val="F80CCB"/>
    <a:srgbClr val="9999FF"/>
    <a:srgbClr val="FF9966"/>
    <a:srgbClr val="4F81BD"/>
    <a:srgbClr val="3E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270" autoAdjust="0"/>
  </p:normalViewPr>
  <p:slideViewPr>
    <p:cSldViewPr snapToObjects="1">
      <p:cViewPr varScale="1">
        <p:scale>
          <a:sx n="74" d="100"/>
          <a:sy n="74" d="100"/>
        </p:scale>
        <p:origin x="186" y="54"/>
      </p:cViewPr>
      <p:guideLst>
        <p:guide orient="horz" pos="2158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115" d="100"/>
          <a:sy n="115" d="100"/>
        </p:scale>
        <p:origin x="2124" y="90"/>
      </p:cViewPr>
      <p:guideLst>
        <p:guide orient="horz" pos="2142"/>
        <p:guide pos="3128"/>
        <p:guide orient="horz" pos="2139"/>
        <p:guide pos="28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832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2025-06-09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832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1649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1832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72" tIns="44836" rIns="89672" bIns="4483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298" y="3229098"/>
            <a:ext cx="7940047" cy="3058557"/>
          </a:xfrm>
          <a:prstGeom prst="rect">
            <a:avLst/>
          </a:prstGeom>
        </p:spPr>
        <p:txBody>
          <a:bodyPr vert="horz" lIns="89672" tIns="44836" rIns="89672" bIns="4483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08"/>
            <a:ext cx="4301649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1832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1" y="3786190"/>
            <a:ext cx="11049035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6712" y="2173292"/>
            <a:ext cx="103632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1" y="3886200"/>
            <a:ext cx="8305835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8169DB-CC10-1810-C3E3-52E387B30C9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9821" y="0"/>
            <a:ext cx="1432179" cy="404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129C90-B162-B868-33DF-CE004A3263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468397" cy="4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2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2025-06-09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1725722" y="6597650"/>
            <a:ext cx="4683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>
            <a:cxnSpLocks/>
          </p:cNvCxnSpPr>
          <p:nvPr userDrawn="1"/>
        </p:nvCxnSpPr>
        <p:spPr>
          <a:xfrm>
            <a:off x="0" y="1141178"/>
            <a:ext cx="11830013" cy="0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87" y="203200"/>
            <a:ext cx="109728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9376" y="1428736"/>
            <a:ext cx="11233248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0B7E0E-BAF5-DD9C-FD4B-45F7F27E0E4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9821" y="0"/>
            <a:ext cx="1432179" cy="4046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421864-0BF1-DE1B-C71E-FB652CB14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65857"/>
            <a:ext cx="479375" cy="4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1" y="5856291"/>
            <a:ext cx="9620251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9620252" y="5856291"/>
            <a:ext cx="1428749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2025-06-09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5BD358E-B9AC-5A34-2F68-7B60996C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87" y="203200"/>
            <a:ext cx="109728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779BB-C100-C987-1DD8-D0C7C847C26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5722" y="6597650"/>
            <a:ext cx="4683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E11A5D3-EBA9-451E-E7DF-89254DAA1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8" y="1428736"/>
            <a:ext cx="5616623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90EB9BF-C841-B045-A736-DAD1B909B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1" y="1428736"/>
            <a:ext cx="5629721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10">
            <a:extLst>
              <a:ext uri="{FF2B5EF4-FFF2-40B4-BE49-F238E27FC236}">
                <a16:creationId xmlns:a16="http://schemas.microsoft.com/office/drawing/2014/main" id="{28B4C074-A4DA-270D-CB65-8C957B6D87F5}"/>
              </a:ext>
            </a:extLst>
          </p:cNvPr>
          <p:cNvCxnSpPr>
            <a:cxnSpLocks/>
          </p:cNvCxnSpPr>
          <p:nvPr userDrawn="1"/>
        </p:nvCxnSpPr>
        <p:spPr>
          <a:xfrm>
            <a:off x="0" y="1141178"/>
            <a:ext cx="11830013" cy="0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9F3E399-07A2-437A-2846-B0B6A48561A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9821" y="0"/>
            <a:ext cx="1432179" cy="4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2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2025-06-09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2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2025-06-09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2025-06-09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2025-06-09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41"/>
            <a:ext cx="109728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434340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C59D987-10D7-4572-8873-4C142D2B2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600" kern="0" spc="-50" dirty="0">
                <a:latin typeface="+mn-ea"/>
              </a:rPr>
              <a:t>현실 물체 이미지 기반 동적 객체 변환을 활용한 가상현실 </a:t>
            </a:r>
            <a:r>
              <a:rPr lang="en-US" altLang="ko-KR" sz="3600" kern="0" spc="-50" dirty="0">
                <a:latin typeface="+mn-ea"/>
              </a:rPr>
              <a:t>TCG </a:t>
            </a:r>
            <a:r>
              <a:rPr lang="ko-KR" altLang="en-US" sz="3600" kern="0" spc="-50" dirty="0">
                <a:latin typeface="+mn-ea"/>
              </a:rPr>
              <a:t>콘텐츠</a:t>
            </a:r>
            <a:endParaRPr lang="ko-KR" altLang="en-US" sz="3600" b="1" i="0" dirty="0">
              <a:solidFill>
                <a:srgbClr val="444444"/>
              </a:solidFill>
              <a:effectLst/>
              <a:latin typeface="+mj-lt"/>
            </a:endParaRP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613DD77A-2A19-49CF-A815-7C25A3ADF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지도교수 </a:t>
            </a:r>
            <a:r>
              <a:rPr lang="en-US" altLang="ko-KR" dirty="0"/>
              <a:t>: </a:t>
            </a:r>
            <a:r>
              <a:rPr lang="ko-KR" altLang="en-US" dirty="0"/>
              <a:t>이정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20201772 </a:t>
            </a:r>
            <a:r>
              <a:rPr lang="ko-KR" altLang="en-US" dirty="0"/>
              <a:t>설지석</a:t>
            </a:r>
            <a:endParaRPr lang="en-US" altLang="ko-KR" dirty="0"/>
          </a:p>
          <a:p>
            <a:r>
              <a:rPr lang="en-US" altLang="ko-KR" dirty="0"/>
              <a:t>20201791 </a:t>
            </a:r>
            <a:r>
              <a:rPr lang="ko-KR" altLang="en-US" dirty="0"/>
              <a:t>최우진</a:t>
            </a:r>
            <a:endParaRPr lang="en-US" altLang="ko-KR" dirty="0"/>
          </a:p>
          <a:p>
            <a:r>
              <a:rPr lang="en-US" altLang="ko-KR" dirty="0"/>
              <a:t>20201730 </a:t>
            </a:r>
            <a:r>
              <a:rPr lang="ko-KR" altLang="en-US" dirty="0" err="1"/>
              <a:t>김찬식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97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F070D-694A-7A09-F824-80947379A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128B6-AC7F-4019-0664-517D6947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아이템 진열대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84AF43-4018-5B09-D219-7CB1F901F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씬의</a:t>
            </a:r>
            <a:r>
              <a:rPr lang="ko-KR" altLang="en-US" dirty="0"/>
              <a:t> </a:t>
            </a:r>
            <a:r>
              <a:rPr lang="en-US" altLang="ko-KR" dirty="0" err="1"/>
              <a:t>ItemCase</a:t>
            </a:r>
            <a:r>
              <a:rPr lang="ko-KR" altLang="en-US" dirty="0"/>
              <a:t>와 상호작용</a:t>
            </a:r>
            <a:endParaRPr lang="en-US" altLang="ko-KR" dirty="0"/>
          </a:p>
          <a:p>
            <a:r>
              <a:rPr lang="ko-KR" altLang="en-US" dirty="0"/>
              <a:t>로컬 폴더에 저장되어 있는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기반으로 카드 생성</a:t>
            </a:r>
            <a:endParaRPr lang="en-US" altLang="ko-KR" dirty="0"/>
          </a:p>
          <a:p>
            <a:r>
              <a:rPr lang="ko-KR" altLang="en-US" dirty="0"/>
              <a:t>일정 개수 선택 시 </a:t>
            </a:r>
            <a:r>
              <a:rPr lang="ko-KR" altLang="en-US" dirty="0" err="1"/>
              <a:t>프리셋</a:t>
            </a:r>
            <a:r>
              <a:rPr lang="ko-KR" altLang="en-US" dirty="0"/>
              <a:t> 제작 </a:t>
            </a:r>
            <a:r>
              <a:rPr lang="en-US" altLang="ko-KR" dirty="0"/>
              <a:t>(</a:t>
            </a:r>
            <a:r>
              <a:rPr lang="ko-KR" altLang="en-US" dirty="0"/>
              <a:t>제일 하단</a:t>
            </a:r>
            <a:r>
              <a:rPr lang="en-US" altLang="ko-KR" dirty="0"/>
              <a:t>)</a:t>
            </a: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D0FE4237-3372-236E-8350-0F89440A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2" y="3067977"/>
            <a:ext cx="4608512" cy="305736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19">
            <a:extLst>
              <a:ext uri="{FF2B5EF4-FFF2-40B4-BE49-F238E27FC236}">
                <a16:creationId xmlns:a16="http://schemas.microsoft.com/office/drawing/2014/main" id="{C0910A98-C549-A18C-9C23-1BEF205A8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40" y="3073620"/>
            <a:ext cx="4614098" cy="305736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536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D814-24D1-A23A-7AE0-ABFA37EAE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3875C-43B6-31DE-4CD3-0ADF537A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전투 시작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30948-CE2B-A2F5-C68D-3CE5254D2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프리셋</a:t>
            </a:r>
            <a:r>
              <a:rPr lang="ko-KR" altLang="en-US" dirty="0"/>
              <a:t> 생성 후 </a:t>
            </a:r>
            <a:r>
              <a:rPr lang="en-US" altLang="ko-KR" dirty="0"/>
              <a:t>Game Start</a:t>
            </a:r>
            <a:r>
              <a:rPr lang="ko-KR" altLang="en-US" dirty="0"/>
              <a:t>와 상호작용</a:t>
            </a:r>
            <a:endParaRPr lang="en-US" altLang="ko-KR" dirty="0"/>
          </a:p>
          <a:p>
            <a:r>
              <a:rPr lang="ko-KR" altLang="en-US" dirty="0"/>
              <a:t>생성한 </a:t>
            </a:r>
            <a:r>
              <a:rPr lang="ko-KR" altLang="en-US" dirty="0" err="1"/>
              <a:t>프리셋</a:t>
            </a:r>
            <a:r>
              <a:rPr lang="ko-KR" altLang="en-US" dirty="0"/>
              <a:t> 선택 후 </a:t>
            </a:r>
            <a:r>
              <a:rPr lang="en-US" altLang="ko-KR" dirty="0"/>
              <a:t>Create Lobby </a:t>
            </a:r>
            <a:r>
              <a:rPr lang="ko-KR" altLang="en-US" dirty="0"/>
              <a:t>또는 </a:t>
            </a:r>
            <a:r>
              <a:rPr lang="en-US" altLang="ko-KR" dirty="0" err="1"/>
              <a:t>QuickMatch</a:t>
            </a:r>
            <a:r>
              <a:rPr lang="ko-KR" altLang="en-US" dirty="0"/>
              <a:t>를 이용하여 접속</a:t>
            </a:r>
            <a:endParaRPr lang="en-US" altLang="ko-KR" dirty="0"/>
          </a:p>
          <a:p>
            <a:pPr lvl="1"/>
            <a:r>
              <a:rPr lang="en-US" altLang="ko-KR" dirty="0"/>
              <a:t>Create Lobby : </a:t>
            </a:r>
            <a:r>
              <a:rPr lang="ko-KR" altLang="en-US" dirty="0"/>
              <a:t>방 만들기</a:t>
            </a:r>
            <a:endParaRPr lang="en-US" altLang="ko-KR" dirty="0"/>
          </a:p>
          <a:p>
            <a:pPr lvl="1"/>
            <a:r>
              <a:rPr lang="en-US" altLang="ko-KR" dirty="0" err="1"/>
              <a:t>QuickMatch</a:t>
            </a:r>
            <a:r>
              <a:rPr lang="en-US" altLang="ko-KR" dirty="0"/>
              <a:t> : </a:t>
            </a:r>
            <a:r>
              <a:rPr lang="ko-KR" altLang="en-US" dirty="0"/>
              <a:t>만들어진 방에 입장</a:t>
            </a:r>
            <a:endParaRPr lang="en-US" altLang="ko-KR" dirty="0"/>
          </a:p>
          <a:p>
            <a:pPr lvl="1"/>
            <a:r>
              <a:rPr lang="en-US" altLang="ko-KR" dirty="0"/>
              <a:t>Yes : </a:t>
            </a:r>
            <a:r>
              <a:rPr lang="ko-KR" altLang="en-US" dirty="0"/>
              <a:t>매칭 완료 후 전투 시작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0ADC4-5774-251B-D4D4-41FE666E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217" y="2564904"/>
            <a:ext cx="574617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46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0E836-417A-4813-98FD-E9B56654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CB27B-52AD-69C1-8EF6-BC4C2C14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전투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A862E4-85AE-AC67-7717-E4E64FC98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카드에 </a:t>
            </a:r>
            <a:r>
              <a:rPr lang="en-US" altLang="ko-KR" dirty="0"/>
              <a:t>Ray</a:t>
            </a:r>
            <a:r>
              <a:rPr lang="ko-KR" altLang="en-US" dirty="0"/>
              <a:t>를 겨눌 시 고스트 오브젝트 생성</a:t>
            </a:r>
            <a:r>
              <a:rPr lang="en-US" altLang="ko-KR" dirty="0"/>
              <a:t>, A </a:t>
            </a:r>
            <a:r>
              <a:rPr lang="ko-KR" altLang="en-US" dirty="0"/>
              <a:t>버튼으로 설치</a:t>
            </a:r>
            <a:endParaRPr lang="en-US" altLang="ko-KR" dirty="0"/>
          </a:p>
          <a:p>
            <a:r>
              <a:rPr lang="ko-KR" altLang="en-US" dirty="0"/>
              <a:t>하단 트리거로 턴 넘김 오브젝트 상호작용</a:t>
            </a:r>
            <a:r>
              <a:rPr lang="en-US" altLang="ko-KR" dirty="0"/>
              <a:t>, </a:t>
            </a:r>
            <a:r>
              <a:rPr lang="ko-KR" altLang="en-US" dirty="0"/>
              <a:t>상단 트리거로 발사 </a:t>
            </a:r>
            <a:r>
              <a:rPr lang="en-US" altLang="ko-KR" dirty="0"/>
              <a:t>(</a:t>
            </a:r>
            <a:r>
              <a:rPr lang="ko-KR" altLang="en-US" dirty="0"/>
              <a:t>턴 넘김</a:t>
            </a:r>
            <a:r>
              <a:rPr lang="en-US" altLang="ko-KR" dirty="0"/>
              <a:t>)</a:t>
            </a:r>
          </a:p>
        </p:txBody>
      </p:sp>
      <p:pic>
        <p:nvPicPr>
          <p:cNvPr id="4" name="Picture 21">
            <a:extLst>
              <a:ext uri="{FF2B5EF4-FFF2-40B4-BE49-F238E27FC236}">
                <a16:creationId xmlns:a16="http://schemas.microsoft.com/office/drawing/2014/main" id="{AC8F3820-7CCF-D427-72DD-A578F890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7" y="3669044"/>
            <a:ext cx="4541113" cy="26174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25">
            <a:extLst>
              <a:ext uri="{FF2B5EF4-FFF2-40B4-BE49-F238E27FC236}">
                <a16:creationId xmlns:a16="http://schemas.microsoft.com/office/drawing/2014/main" id="{533DC362-3E87-E468-DE0D-86A97ACE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70" y="3685217"/>
            <a:ext cx="3652953" cy="26174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27">
            <a:extLst>
              <a:ext uri="{FF2B5EF4-FFF2-40B4-BE49-F238E27FC236}">
                <a16:creationId xmlns:a16="http://schemas.microsoft.com/office/drawing/2014/main" id="{8EAC9F04-68F5-1E63-4520-67D89C059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205" y="3677717"/>
            <a:ext cx="3117201" cy="26324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0743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B54C6-4BCE-67B4-F28C-46691DAE5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90210-1FFA-427B-B794-2AD8C6B1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전투 </a:t>
            </a:r>
            <a:r>
              <a:rPr lang="en-US" altLang="ko-KR" dirty="0"/>
              <a:t>– </a:t>
            </a:r>
            <a:r>
              <a:rPr lang="ko-KR" altLang="en-US" dirty="0"/>
              <a:t>아이템 종류 및 능력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BD399-A9C2-A84C-5D77-CB32997B1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청소 도구 </a:t>
            </a:r>
            <a:r>
              <a:rPr lang="en-US" altLang="ko-KR" dirty="0"/>
              <a:t>: </a:t>
            </a:r>
            <a:r>
              <a:rPr lang="ko-KR" altLang="en-US" dirty="0"/>
              <a:t>청소 관련 용품을 사용하지 않은 턴마다 아이템 능력치 </a:t>
            </a:r>
            <a:r>
              <a:rPr lang="en-US" altLang="ko-KR" dirty="0"/>
              <a:t>+ 20%, </a:t>
            </a:r>
            <a:r>
              <a:rPr lang="ko-KR" altLang="en-US" dirty="0"/>
              <a:t>사용 시 증가된 아이템 능력치 </a:t>
            </a:r>
            <a:r>
              <a:rPr lang="en-US" altLang="ko-KR" dirty="0"/>
              <a:t>-50%</a:t>
            </a:r>
          </a:p>
          <a:p>
            <a:endParaRPr lang="en-US" altLang="ko-KR" dirty="0"/>
          </a:p>
          <a:p>
            <a:r>
              <a:rPr lang="ko-KR" altLang="en-US" dirty="0"/>
              <a:t>주방 도구 </a:t>
            </a:r>
            <a:r>
              <a:rPr lang="en-US" altLang="ko-KR" dirty="0"/>
              <a:t>: </a:t>
            </a:r>
            <a:r>
              <a:rPr lang="ko-KR" altLang="en-US" dirty="0"/>
              <a:t>기본 능력치 </a:t>
            </a:r>
            <a:r>
              <a:rPr lang="en-US" altLang="ko-KR" dirty="0"/>
              <a:t>+20%, 5</a:t>
            </a:r>
            <a:r>
              <a:rPr lang="ko-KR" altLang="en-US" dirty="0"/>
              <a:t>회 이상 사용 시 전투 중 모든 카드 잠김</a:t>
            </a:r>
            <a:r>
              <a:rPr lang="en-US" altLang="ko-KR" dirty="0"/>
              <a:t>, </a:t>
            </a:r>
            <a:r>
              <a:rPr lang="ko-KR" altLang="en-US" dirty="0"/>
              <a:t>설거지를 하여 잠금을 해제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필기 도구 </a:t>
            </a:r>
            <a:r>
              <a:rPr lang="en-US" altLang="ko-KR" dirty="0"/>
              <a:t>: </a:t>
            </a:r>
            <a:r>
              <a:rPr lang="ko-KR" altLang="en-US" dirty="0"/>
              <a:t>아이템을 사용할 때마다 추가 데미지 </a:t>
            </a:r>
            <a:r>
              <a:rPr lang="en-US" altLang="ko-KR" dirty="0"/>
              <a:t>+5% (</a:t>
            </a:r>
            <a:r>
              <a:rPr lang="ko-KR" altLang="en-US" dirty="0" err="1"/>
              <a:t>합연산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075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46056-625A-8DBB-15F7-3F947608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EAC67-61A0-81A6-6BDB-3F451EE2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전투 </a:t>
            </a:r>
            <a:r>
              <a:rPr lang="en-US" altLang="ko-KR" dirty="0"/>
              <a:t>– </a:t>
            </a:r>
            <a:r>
              <a:rPr lang="ko-KR" altLang="en-US" dirty="0"/>
              <a:t>아이템 종류 및 능력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0C1A1-106F-E6BB-C598-60BDA3D40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빗자루 </a:t>
            </a:r>
            <a:r>
              <a:rPr lang="en-US" altLang="ko-KR" sz="2400" dirty="0"/>
              <a:t>(</a:t>
            </a:r>
            <a:r>
              <a:rPr lang="ko-KR" altLang="en-US" sz="2400" dirty="0"/>
              <a:t>청소</a:t>
            </a:r>
            <a:r>
              <a:rPr lang="en-US" altLang="ko-KR" sz="2400" dirty="0"/>
              <a:t>, </a:t>
            </a:r>
            <a:r>
              <a:rPr lang="ko-KR" altLang="en-US" sz="2400" dirty="0"/>
              <a:t>공격</a:t>
            </a:r>
            <a:r>
              <a:rPr lang="en-US" altLang="ko-KR" sz="2400" dirty="0"/>
              <a:t>, </a:t>
            </a:r>
            <a:r>
              <a:rPr lang="ko-KR" altLang="en-US" sz="2400" dirty="0"/>
              <a:t>투척</a:t>
            </a:r>
            <a:r>
              <a:rPr lang="en-US" altLang="ko-KR" sz="2400" dirty="0"/>
              <a:t>, </a:t>
            </a:r>
            <a:r>
              <a:rPr lang="ko-KR" altLang="en-US" sz="2400" dirty="0"/>
              <a:t>에너지 </a:t>
            </a:r>
            <a:r>
              <a:rPr lang="en-US" altLang="ko-KR" sz="2400" dirty="0"/>
              <a:t>1) : </a:t>
            </a:r>
            <a:r>
              <a:rPr lang="ko-KR" altLang="en-US" sz="2400" dirty="0"/>
              <a:t>능력치 </a:t>
            </a:r>
            <a:r>
              <a:rPr lang="en-US" altLang="ko-KR" sz="2400" dirty="0"/>
              <a:t>100%</a:t>
            </a:r>
            <a:r>
              <a:rPr lang="ko-KR" altLang="en-US" sz="2400" dirty="0"/>
              <a:t>의 피해로 공격</a:t>
            </a:r>
            <a:endParaRPr lang="en-US" altLang="ko-KR" sz="2400" dirty="0"/>
          </a:p>
          <a:p>
            <a:r>
              <a:rPr lang="ko-KR" altLang="en-US" sz="2400" dirty="0"/>
              <a:t>테이프 클리너 </a:t>
            </a:r>
            <a:r>
              <a:rPr lang="en-US" altLang="ko-KR" sz="2400" dirty="0"/>
              <a:t>(</a:t>
            </a:r>
            <a:r>
              <a:rPr lang="ko-KR" altLang="en-US" sz="2400" dirty="0"/>
              <a:t>청소</a:t>
            </a:r>
            <a:r>
              <a:rPr lang="en-US" altLang="ko-KR" sz="2400" dirty="0"/>
              <a:t>, </a:t>
            </a:r>
            <a:r>
              <a:rPr lang="ko-KR" altLang="en-US" sz="2400" dirty="0"/>
              <a:t>방어</a:t>
            </a:r>
            <a:r>
              <a:rPr lang="en-US" altLang="ko-KR" sz="2400" dirty="0"/>
              <a:t>, </a:t>
            </a:r>
            <a:r>
              <a:rPr lang="ko-KR" altLang="en-US" sz="2400" dirty="0"/>
              <a:t>설치</a:t>
            </a:r>
            <a:r>
              <a:rPr lang="en-US" altLang="ko-KR" sz="2400" dirty="0"/>
              <a:t>, </a:t>
            </a:r>
            <a:r>
              <a:rPr lang="ko-KR" altLang="en-US" sz="2400" dirty="0"/>
              <a:t>에너지 </a:t>
            </a:r>
            <a:r>
              <a:rPr lang="en-US" altLang="ko-KR" sz="2400" dirty="0"/>
              <a:t>1) : 5%</a:t>
            </a:r>
            <a:r>
              <a:rPr lang="ko-KR" altLang="en-US" sz="2400" dirty="0"/>
              <a:t>의 확률로 상대 공격 방어</a:t>
            </a:r>
            <a:endParaRPr lang="en-US" altLang="ko-KR" sz="2400" dirty="0"/>
          </a:p>
          <a:p>
            <a:r>
              <a:rPr lang="ko-KR" altLang="en-US" sz="2400" dirty="0"/>
              <a:t>숟가락 </a:t>
            </a:r>
            <a:r>
              <a:rPr lang="en-US" altLang="ko-KR" sz="2400" dirty="0"/>
              <a:t>(</a:t>
            </a:r>
            <a:r>
              <a:rPr lang="ko-KR" altLang="en-US" sz="2400" dirty="0"/>
              <a:t>주방</a:t>
            </a:r>
            <a:r>
              <a:rPr lang="en-US" altLang="ko-KR" sz="2400" dirty="0"/>
              <a:t>, </a:t>
            </a:r>
            <a:r>
              <a:rPr lang="ko-KR" altLang="en-US" sz="2400" dirty="0"/>
              <a:t>공격</a:t>
            </a:r>
            <a:r>
              <a:rPr lang="en-US" altLang="ko-KR" sz="2400" dirty="0"/>
              <a:t>, </a:t>
            </a:r>
            <a:r>
              <a:rPr lang="ko-KR" altLang="en-US" sz="2400" dirty="0"/>
              <a:t>투척</a:t>
            </a:r>
            <a:r>
              <a:rPr lang="en-US" altLang="ko-KR" sz="2400" dirty="0"/>
              <a:t>, </a:t>
            </a:r>
            <a:r>
              <a:rPr lang="ko-KR" altLang="en-US" sz="2400" dirty="0"/>
              <a:t>에너지 </a:t>
            </a:r>
            <a:r>
              <a:rPr lang="en-US" altLang="ko-KR" sz="2400" dirty="0"/>
              <a:t>1) : </a:t>
            </a:r>
            <a:r>
              <a:rPr lang="ko-KR" altLang="en-US" sz="2400" dirty="0"/>
              <a:t>능력치 </a:t>
            </a:r>
            <a:r>
              <a:rPr lang="en-US" altLang="ko-KR" sz="2400" dirty="0"/>
              <a:t>90%</a:t>
            </a:r>
            <a:r>
              <a:rPr lang="ko-KR" altLang="en-US" sz="2400" dirty="0"/>
              <a:t>의 피해로 공격</a:t>
            </a:r>
            <a:r>
              <a:rPr lang="en-US" altLang="ko-KR" sz="2400" dirty="0"/>
              <a:t>, </a:t>
            </a:r>
            <a:r>
              <a:rPr lang="ko-KR" altLang="en-US" sz="2400" dirty="0"/>
              <a:t>체력 </a:t>
            </a:r>
            <a:r>
              <a:rPr lang="en-US" altLang="ko-KR" sz="2400" dirty="0"/>
              <a:t>10% </a:t>
            </a:r>
            <a:r>
              <a:rPr lang="ko-KR" altLang="en-US" sz="2400" dirty="0"/>
              <a:t>회복</a:t>
            </a:r>
            <a:endParaRPr lang="en-US" altLang="ko-KR" sz="2400" dirty="0"/>
          </a:p>
          <a:p>
            <a:r>
              <a:rPr lang="ko-KR" altLang="en-US" sz="2400" dirty="0"/>
              <a:t>밀폐용기</a:t>
            </a:r>
            <a:r>
              <a:rPr lang="en-US" altLang="ko-KR" sz="2400" dirty="0"/>
              <a:t> (</a:t>
            </a:r>
            <a:r>
              <a:rPr lang="ko-KR" altLang="en-US" sz="2400" dirty="0"/>
              <a:t>주방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유틸</a:t>
            </a:r>
            <a:r>
              <a:rPr lang="en-US" altLang="ko-KR" sz="2400" dirty="0"/>
              <a:t>, </a:t>
            </a:r>
            <a:r>
              <a:rPr lang="ko-KR" altLang="en-US" sz="2400" dirty="0"/>
              <a:t>소모</a:t>
            </a:r>
            <a:r>
              <a:rPr lang="en-US" altLang="ko-KR" sz="2400" dirty="0"/>
              <a:t>, </a:t>
            </a:r>
            <a:r>
              <a:rPr lang="ko-KR" altLang="en-US" sz="2400" dirty="0"/>
              <a:t>에너지 </a:t>
            </a:r>
            <a:r>
              <a:rPr lang="en-US" altLang="ko-KR" sz="2400" dirty="0"/>
              <a:t>2) : </a:t>
            </a:r>
            <a:r>
              <a:rPr lang="ko-KR" altLang="en-US" sz="2400" dirty="0"/>
              <a:t>능력치의 </a:t>
            </a:r>
            <a:r>
              <a:rPr lang="en-US" altLang="ko-KR" sz="2400" dirty="0"/>
              <a:t>50% </a:t>
            </a:r>
            <a:r>
              <a:rPr lang="ko-KR" altLang="en-US" sz="2400" dirty="0"/>
              <a:t>보호막 적용</a:t>
            </a:r>
            <a:endParaRPr lang="en-US" altLang="ko-KR" sz="2400" dirty="0"/>
          </a:p>
          <a:p>
            <a:r>
              <a:rPr lang="ko-KR" altLang="en-US" sz="2400" dirty="0" err="1"/>
              <a:t>형광펜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필기</a:t>
            </a:r>
            <a:r>
              <a:rPr lang="en-US" altLang="ko-KR" sz="2400" dirty="0"/>
              <a:t>, </a:t>
            </a:r>
            <a:r>
              <a:rPr lang="ko-KR" altLang="en-US" sz="2400" dirty="0"/>
              <a:t>방어</a:t>
            </a:r>
            <a:r>
              <a:rPr lang="en-US" altLang="ko-KR" sz="2400" dirty="0"/>
              <a:t>, </a:t>
            </a:r>
            <a:r>
              <a:rPr lang="ko-KR" altLang="en-US" sz="2400" dirty="0"/>
              <a:t>소모</a:t>
            </a:r>
            <a:r>
              <a:rPr lang="en-US" altLang="ko-KR" sz="2400" dirty="0"/>
              <a:t>, </a:t>
            </a:r>
            <a:r>
              <a:rPr lang="ko-KR" altLang="en-US" sz="2400" dirty="0"/>
              <a:t>에너지 </a:t>
            </a:r>
            <a:r>
              <a:rPr lang="en-US" altLang="ko-KR" sz="2400" dirty="0"/>
              <a:t>1) : </a:t>
            </a:r>
            <a:r>
              <a:rPr lang="ko-KR" altLang="en-US" sz="2400" dirty="0"/>
              <a:t>받는 피해 </a:t>
            </a:r>
            <a:r>
              <a:rPr lang="en-US" altLang="ko-KR" sz="2400" dirty="0"/>
              <a:t>20% </a:t>
            </a:r>
            <a:r>
              <a:rPr lang="ko-KR" altLang="en-US" sz="2400" dirty="0"/>
              <a:t>감소</a:t>
            </a:r>
            <a:r>
              <a:rPr lang="en-US" altLang="ko-KR" sz="2400" dirty="0"/>
              <a:t>, </a:t>
            </a:r>
            <a:r>
              <a:rPr lang="ko-KR" altLang="en-US" sz="2400" dirty="0"/>
              <a:t>주는 피해 </a:t>
            </a:r>
            <a:r>
              <a:rPr lang="en-US" altLang="ko-KR" sz="2400" dirty="0"/>
              <a:t>15% </a:t>
            </a:r>
            <a:r>
              <a:rPr lang="ko-KR" altLang="en-US" sz="2400" dirty="0"/>
              <a:t>증가</a:t>
            </a:r>
            <a:endParaRPr lang="en-US" altLang="ko-KR" sz="2400" dirty="0"/>
          </a:p>
          <a:p>
            <a:r>
              <a:rPr lang="ko-KR" altLang="en-US" sz="2400" dirty="0"/>
              <a:t>테이프 </a:t>
            </a:r>
            <a:r>
              <a:rPr lang="en-US" altLang="ko-KR" sz="2400" dirty="0"/>
              <a:t>(</a:t>
            </a:r>
            <a:r>
              <a:rPr lang="ko-KR" altLang="en-US" sz="2400" dirty="0"/>
              <a:t>필기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유틸</a:t>
            </a:r>
            <a:r>
              <a:rPr lang="en-US" altLang="ko-KR" sz="2400" dirty="0"/>
              <a:t>, </a:t>
            </a:r>
            <a:r>
              <a:rPr lang="ko-KR" altLang="en-US" sz="2400" dirty="0"/>
              <a:t>소모</a:t>
            </a:r>
            <a:r>
              <a:rPr lang="en-US" altLang="ko-KR" sz="2400" dirty="0"/>
              <a:t>, </a:t>
            </a:r>
            <a:r>
              <a:rPr lang="ko-KR" altLang="en-US" sz="2400" dirty="0"/>
              <a:t>에너지 </a:t>
            </a:r>
            <a:r>
              <a:rPr lang="en-US" altLang="ko-KR" sz="2400" dirty="0"/>
              <a:t>2) : </a:t>
            </a:r>
            <a:r>
              <a:rPr lang="ko-KR" altLang="en-US" sz="2400" dirty="0"/>
              <a:t>상대방 다음 턴 행동 불가</a:t>
            </a:r>
            <a:r>
              <a:rPr lang="en-US" altLang="ko-KR" sz="2400" dirty="0"/>
              <a:t>, </a:t>
            </a:r>
            <a:r>
              <a:rPr lang="ko-KR" altLang="en-US" sz="2400" dirty="0"/>
              <a:t>자신의 다음 턴 에너지 </a:t>
            </a:r>
            <a:r>
              <a:rPr lang="en-US" altLang="ko-KR" sz="2400" dirty="0"/>
              <a:t>4 </a:t>
            </a:r>
            <a:r>
              <a:rPr lang="ko-KR" altLang="en-US" sz="2400" dirty="0"/>
              <a:t>고정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2857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259AB-BCA7-DCB6-08C2-0B9C7A353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4584A-CFAF-BFA2-8190-D4DF0C03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96DA-B93E-3BF5-5848-3AE61526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설지석 </a:t>
            </a:r>
            <a:r>
              <a:rPr lang="en-US" altLang="ko-KR" dirty="0"/>
              <a:t>: PM, </a:t>
            </a:r>
            <a:r>
              <a:rPr lang="ko-KR" altLang="en-US" dirty="0"/>
              <a:t>이미지 분류</a:t>
            </a:r>
            <a:r>
              <a:rPr lang="en-US" altLang="ko-KR" dirty="0"/>
              <a:t>, </a:t>
            </a:r>
            <a:r>
              <a:rPr lang="ko-KR" altLang="en-US" dirty="0"/>
              <a:t>아이템 능력 기획 및 제작</a:t>
            </a:r>
            <a:endParaRPr lang="en-US" altLang="ko-KR" dirty="0"/>
          </a:p>
          <a:p>
            <a:r>
              <a:rPr lang="ko-KR" altLang="en-US" dirty="0"/>
              <a:t>최우진</a:t>
            </a:r>
            <a:r>
              <a:rPr lang="en-US" altLang="ko-KR" dirty="0"/>
              <a:t> : </a:t>
            </a:r>
            <a:r>
              <a:rPr lang="ko-KR" altLang="en-US" dirty="0"/>
              <a:t>클라이언트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메인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전투 씬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김찬식</a:t>
            </a:r>
            <a:r>
              <a:rPr lang="ko-KR" altLang="en-US" dirty="0"/>
              <a:t> </a:t>
            </a:r>
            <a:r>
              <a:rPr lang="en-US" altLang="ko-KR" dirty="0"/>
              <a:t>: 3D </a:t>
            </a:r>
            <a:r>
              <a:rPr lang="ko-KR" altLang="en-US" dirty="0"/>
              <a:t>모델링 툴 제작</a:t>
            </a:r>
            <a:r>
              <a:rPr lang="en-US" altLang="ko-KR" dirty="0"/>
              <a:t>, DB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086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5F6D3-684A-ABD2-32AB-533A690E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6F1B6-D277-292C-5473-1F7C1EC2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</a:t>
            </a:r>
            <a:r>
              <a:rPr lang="en-US" altLang="ko-KR" dirty="0"/>
              <a:t>– </a:t>
            </a:r>
            <a:r>
              <a:rPr lang="ko-KR" altLang="en-US" dirty="0"/>
              <a:t>시작 씬 및 메인 씬</a:t>
            </a:r>
          </a:p>
        </p:txBody>
      </p:sp>
      <p:pic>
        <p:nvPicPr>
          <p:cNvPr id="4" name="Start-Main">
            <a:hlinkClick r:id="" action="ppaction://media"/>
            <a:extLst>
              <a:ext uri="{FF2B5EF4-FFF2-40B4-BE49-F238E27FC236}">
                <a16:creationId xmlns:a16="http://schemas.microsoft.com/office/drawing/2014/main" id="{E0955EA1-0AA2-4FB6-A7B9-B2C88F3FD5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4350" y="1428750"/>
            <a:ext cx="8623300" cy="4857750"/>
          </a:xfrm>
        </p:spPr>
      </p:pic>
    </p:spTree>
    <p:extLst>
      <p:ext uri="{BB962C8B-B14F-4D97-AF65-F5344CB8AC3E}">
        <p14:creationId xmlns:p14="http://schemas.microsoft.com/office/powerpoint/2010/main" val="151048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EDE31-2C60-4B0D-F72E-10466C1D1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A15A-C6F2-098D-FF6A-258FE53C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</a:t>
            </a:r>
            <a:r>
              <a:rPr lang="en-US" altLang="ko-KR" dirty="0"/>
              <a:t>– </a:t>
            </a:r>
            <a:r>
              <a:rPr lang="ko-KR" altLang="en-US" dirty="0"/>
              <a:t>아이템 진열대 및 </a:t>
            </a:r>
            <a:r>
              <a:rPr lang="ko-KR" altLang="en-US" dirty="0" err="1"/>
              <a:t>프리셋</a:t>
            </a:r>
            <a:endParaRPr lang="ko-KR" altLang="en-US" dirty="0"/>
          </a:p>
        </p:txBody>
      </p:sp>
      <p:pic>
        <p:nvPicPr>
          <p:cNvPr id="4" name="ItemCase">
            <a:hlinkClick r:id="" action="ppaction://media"/>
            <a:extLst>
              <a:ext uri="{FF2B5EF4-FFF2-40B4-BE49-F238E27FC236}">
                <a16:creationId xmlns:a16="http://schemas.microsoft.com/office/drawing/2014/main" id="{C0948B3C-CA47-7628-97E0-B01FEBCEA6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4350" y="1428750"/>
            <a:ext cx="8623300" cy="4857750"/>
          </a:xfrm>
        </p:spPr>
      </p:pic>
    </p:spTree>
    <p:extLst>
      <p:ext uri="{BB962C8B-B14F-4D97-AF65-F5344CB8AC3E}">
        <p14:creationId xmlns:p14="http://schemas.microsoft.com/office/powerpoint/2010/main" val="10471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9CE88-7F21-9ABC-85A1-DEE597A3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619C3-6667-D2DD-49CA-0F6FACDF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</a:t>
            </a:r>
            <a:r>
              <a:rPr lang="en-US" altLang="ko-KR" dirty="0"/>
              <a:t>– </a:t>
            </a:r>
            <a:r>
              <a:rPr lang="ko-KR" altLang="en-US" dirty="0"/>
              <a:t>전투 진입</a:t>
            </a:r>
          </a:p>
        </p:txBody>
      </p:sp>
      <p:pic>
        <p:nvPicPr>
          <p:cNvPr id="4" name="GameStart">
            <a:hlinkClick r:id="" action="ppaction://media"/>
            <a:extLst>
              <a:ext uri="{FF2B5EF4-FFF2-40B4-BE49-F238E27FC236}">
                <a16:creationId xmlns:a16="http://schemas.microsoft.com/office/drawing/2014/main" id="{050603E2-8658-278A-CB93-B6EE82000B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4350" y="1428750"/>
            <a:ext cx="8623300" cy="4857750"/>
          </a:xfrm>
        </p:spPr>
      </p:pic>
    </p:spTree>
    <p:extLst>
      <p:ext uri="{BB962C8B-B14F-4D97-AF65-F5344CB8AC3E}">
        <p14:creationId xmlns:p14="http://schemas.microsoft.com/office/powerpoint/2010/main" val="362430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1B73F-345E-0391-D63C-CCB2DB438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24B85-3F57-F9D3-6B19-FBBEC2D53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</a:t>
            </a:r>
            <a:r>
              <a:rPr lang="en-US" altLang="ko-KR" dirty="0"/>
              <a:t>– </a:t>
            </a:r>
            <a:r>
              <a:rPr lang="ko-KR" altLang="en-US" dirty="0"/>
              <a:t>전투 환경</a:t>
            </a:r>
          </a:p>
        </p:txBody>
      </p:sp>
      <p:pic>
        <p:nvPicPr>
          <p:cNvPr id="4" name="InGame">
            <a:hlinkClick r:id="" action="ppaction://media"/>
            <a:extLst>
              <a:ext uri="{FF2B5EF4-FFF2-40B4-BE49-F238E27FC236}">
                <a16:creationId xmlns:a16="http://schemas.microsoft.com/office/drawing/2014/main" id="{C585E219-0691-E445-BC9E-0899ED740C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4350" y="1428750"/>
            <a:ext cx="8623300" cy="4857750"/>
          </a:xfrm>
        </p:spPr>
      </p:pic>
    </p:spTree>
    <p:extLst>
      <p:ext uri="{BB962C8B-B14F-4D97-AF65-F5344CB8AC3E}">
        <p14:creationId xmlns:p14="http://schemas.microsoft.com/office/powerpoint/2010/main" val="285431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C5AA7-5D33-35C3-B316-F7B0EF8E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88C82C-6CF7-23AF-ECFA-F7EFF900E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시스템 흐름</a:t>
            </a:r>
            <a:endParaRPr lang="en-US" altLang="ko-KR" dirty="0"/>
          </a:p>
          <a:p>
            <a:r>
              <a:rPr lang="ko-KR" altLang="en-US" dirty="0"/>
              <a:t>기능 목록</a:t>
            </a:r>
            <a:endParaRPr lang="en-US" altLang="ko-KR" dirty="0"/>
          </a:p>
          <a:p>
            <a:r>
              <a:rPr lang="ko-KR" altLang="en-US" dirty="0"/>
              <a:t>팀원 역할</a:t>
            </a:r>
            <a:endParaRPr lang="en-US" altLang="ko-KR" dirty="0"/>
          </a:p>
          <a:p>
            <a:r>
              <a:rPr lang="ko-KR" altLang="en-US" dirty="0"/>
              <a:t>데모</a:t>
            </a:r>
            <a:endParaRPr lang="en-US" altLang="ko-KR" dirty="0"/>
          </a:p>
          <a:p>
            <a:r>
              <a:rPr lang="ko-KR" altLang="en-US" dirty="0"/>
              <a:t>향후 구현 계획</a:t>
            </a:r>
            <a:endParaRPr lang="en-US" altLang="ko-KR" dirty="0"/>
          </a:p>
          <a:p>
            <a:r>
              <a:rPr lang="ko-KR" altLang="en-US" dirty="0"/>
              <a:t>남은 일정</a:t>
            </a:r>
            <a:endParaRPr lang="en-US" altLang="ko-KR" dirty="0"/>
          </a:p>
          <a:p>
            <a:r>
              <a:rPr lang="en-US" altLang="ko-KR" dirty="0" err="1"/>
              <a:t>QnA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347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7014D-8EA1-1EF9-8C7E-7C9662DB0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3210D-2A0A-0E68-ADA0-E784E9CB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데모 </a:t>
            </a:r>
            <a:r>
              <a:rPr lang="en-US" altLang="ko-KR" dirty="0"/>
              <a:t>– </a:t>
            </a:r>
            <a:r>
              <a:rPr lang="ko-KR" altLang="en-US" dirty="0"/>
              <a:t>전투 환경</a:t>
            </a:r>
          </a:p>
        </p:txBody>
      </p:sp>
      <p:pic>
        <p:nvPicPr>
          <p:cNvPr id="4" name="SkipTurn">
            <a:hlinkClick r:id="" action="ppaction://media"/>
            <a:extLst>
              <a:ext uri="{FF2B5EF4-FFF2-40B4-BE49-F238E27FC236}">
                <a16:creationId xmlns:a16="http://schemas.microsoft.com/office/drawing/2014/main" id="{2B41D5FA-D7C3-67E5-72B3-460FAC5F83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4350" y="1428750"/>
            <a:ext cx="8623300" cy="4857750"/>
          </a:xfrm>
        </p:spPr>
      </p:pic>
    </p:spTree>
    <p:extLst>
      <p:ext uri="{BB962C8B-B14F-4D97-AF65-F5344CB8AC3E}">
        <p14:creationId xmlns:p14="http://schemas.microsoft.com/office/powerpoint/2010/main" val="219135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75A64-FA6E-0C19-DE60-5931A076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구현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BA136-7149-315E-57F0-6021AE7B3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로그인 기능 및 </a:t>
            </a:r>
            <a:r>
              <a:rPr lang="en-US" altLang="ko-KR" dirty="0"/>
              <a:t>2</a:t>
            </a:r>
            <a:r>
              <a:rPr lang="ko-KR" altLang="en-US" dirty="0"/>
              <a:t>채널 인증 서버</a:t>
            </a:r>
            <a:endParaRPr lang="en-US" altLang="ko-KR" dirty="0"/>
          </a:p>
          <a:p>
            <a:r>
              <a:rPr lang="ko-KR" altLang="en-US" dirty="0"/>
              <a:t>멀티플레이를 활용한 전투</a:t>
            </a:r>
            <a:endParaRPr lang="en-US" altLang="ko-KR" dirty="0"/>
          </a:p>
          <a:p>
            <a:pPr lvl="1"/>
            <a:r>
              <a:rPr lang="ko-KR" altLang="en-US" dirty="0"/>
              <a:t>현재는 이동만 구현</a:t>
            </a:r>
            <a:endParaRPr lang="en-US" altLang="ko-KR" dirty="0"/>
          </a:p>
          <a:p>
            <a:r>
              <a:rPr lang="ko-KR" altLang="en-US" dirty="0"/>
              <a:t>경매장 및 사용자 정의 설정</a:t>
            </a:r>
            <a:r>
              <a:rPr lang="en-US" altLang="ko-KR" dirty="0"/>
              <a:t>(Option)</a:t>
            </a:r>
          </a:p>
          <a:p>
            <a:r>
              <a:rPr lang="en-US" altLang="ko-KR" dirty="0"/>
              <a:t>3D </a:t>
            </a:r>
            <a:r>
              <a:rPr lang="ko-KR" altLang="en-US" dirty="0"/>
              <a:t>모델링 파일 저장 데이터베이스</a:t>
            </a:r>
            <a:endParaRPr lang="en-US" altLang="ko-KR" dirty="0"/>
          </a:p>
          <a:p>
            <a:r>
              <a:rPr lang="ko-KR" altLang="en-US" dirty="0"/>
              <a:t>아트 리소스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94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3E687-F73A-0DEC-DFD1-9C7E92AA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남은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9DCC3-E352-05F0-178D-FE7FBAE78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멀티플레이 전투 구현</a:t>
            </a:r>
            <a:r>
              <a:rPr lang="en-US" altLang="ko-KR" dirty="0"/>
              <a:t>, </a:t>
            </a:r>
            <a:r>
              <a:rPr lang="ko-KR" altLang="en-US" dirty="0"/>
              <a:t>경매장 및 사용자 정의 설정 구현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로그인 및 </a:t>
            </a:r>
            <a:r>
              <a:rPr lang="en-US" altLang="ko-KR" dirty="0"/>
              <a:t>2</a:t>
            </a:r>
            <a:r>
              <a:rPr lang="ko-KR" altLang="en-US" dirty="0"/>
              <a:t>채널 인증 구현</a:t>
            </a:r>
            <a:r>
              <a:rPr lang="en-US" altLang="ko-KR" dirty="0"/>
              <a:t>, 3D </a:t>
            </a:r>
            <a:r>
              <a:rPr lang="ko-KR" altLang="en-US" dirty="0"/>
              <a:t>모델링 파일 데이터베이스</a:t>
            </a:r>
            <a:r>
              <a:rPr lang="en-US" altLang="ko-KR" dirty="0"/>
              <a:t>, </a:t>
            </a:r>
            <a:r>
              <a:rPr lang="ko-KR" altLang="en-US" dirty="0"/>
              <a:t>아트 리소스 적용</a:t>
            </a:r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버그 및 오류 수정</a:t>
            </a:r>
            <a:endParaRPr lang="en-US" altLang="ko-KR" dirty="0"/>
          </a:p>
          <a:p>
            <a:r>
              <a:rPr lang="ko-KR" altLang="en-US" dirty="0"/>
              <a:t>공모전 </a:t>
            </a:r>
            <a:r>
              <a:rPr lang="en-US" altLang="ko-KR" dirty="0"/>
              <a:t>: </a:t>
            </a:r>
            <a:r>
              <a:rPr lang="ko-KR" altLang="en-US" dirty="0"/>
              <a:t>충청권 </a:t>
            </a:r>
            <a:r>
              <a:rPr lang="ko-KR" altLang="en-US" dirty="0" err="1"/>
              <a:t>인디게임</a:t>
            </a:r>
            <a:r>
              <a:rPr lang="ko-KR" altLang="en-US" dirty="0"/>
              <a:t> 공모전 </a:t>
            </a:r>
            <a:r>
              <a:rPr lang="en-US" altLang="ko-KR" dirty="0"/>
              <a:t>[</a:t>
            </a:r>
            <a:r>
              <a:rPr lang="ko-KR" altLang="en-US" dirty="0" err="1"/>
              <a:t>인디유</a:t>
            </a:r>
            <a:r>
              <a:rPr lang="en-US" altLang="ko-K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34983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1524003" y="3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524003" y="3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2179323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2643" y="2487295"/>
            <a:ext cx="5422265" cy="1884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804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A5A0E-FA2A-4A61-1D9C-75FE6ECE6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31A7D-9D77-4DD5-7386-52E08824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A4494-7D0C-E9B0-057F-587A127C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VR TCG(Trading Card Game) </a:t>
            </a:r>
            <a:r>
              <a:rPr lang="ko-KR" altLang="en-US" dirty="0"/>
              <a:t>콘텐츠</a:t>
            </a:r>
            <a:endParaRPr lang="en-US" altLang="ko-KR" dirty="0"/>
          </a:p>
          <a:p>
            <a:pPr lvl="1"/>
            <a:r>
              <a:rPr lang="ko-KR" altLang="en-US" dirty="0"/>
              <a:t>현실 물체 이미지 촬영 후 </a:t>
            </a:r>
            <a:r>
              <a:rPr lang="en-US" altLang="ko-KR" dirty="0"/>
              <a:t>VR</a:t>
            </a:r>
            <a:r>
              <a:rPr lang="ko-KR" altLang="en-US" dirty="0"/>
              <a:t>의 오브젝트로 활용</a:t>
            </a:r>
            <a:endParaRPr lang="en-US" altLang="ko-KR" dirty="0"/>
          </a:p>
          <a:p>
            <a:pPr lvl="1"/>
            <a:r>
              <a:rPr lang="ko-KR" altLang="en-US" dirty="0"/>
              <a:t>카드 오브젝트를 이용한 전투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사진 측량 기법을 활용한 </a:t>
            </a:r>
            <a:r>
              <a:rPr lang="en-US" altLang="ko-KR" dirty="0"/>
              <a:t>3D </a:t>
            </a:r>
            <a:r>
              <a:rPr lang="ko-KR" altLang="en-US" dirty="0"/>
              <a:t>모델링 생성</a:t>
            </a:r>
            <a:endParaRPr lang="en-US" altLang="ko-KR" dirty="0"/>
          </a:p>
          <a:p>
            <a:pPr lvl="1"/>
            <a:r>
              <a:rPr lang="ko-KR" altLang="en-US" dirty="0"/>
              <a:t>모델링 과정 </a:t>
            </a:r>
            <a:r>
              <a:rPr lang="en-US" altLang="ko-KR" dirty="0"/>
              <a:t>exe </a:t>
            </a:r>
            <a:r>
              <a:rPr lang="ko-KR" altLang="en-US" dirty="0"/>
              <a:t>파일 제작 후 유니티와 연동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 분류 서버를 통한 태그 분류로 능력 부여</a:t>
            </a:r>
            <a:endParaRPr lang="en-US" altLang="ko-KR" dirty="0"/>
          </a:p>
          <a:p>
            <a:pPr lvl="1"/>
            <a:r>
              <a:rPr lang="ko-KR" altLang="en-US" dirty="0"/>
              <a:t>청소 도구</a:t>
            </a:r>
            <a:r>
              <a:rPr lang="en-US" altLang="ko-KR" dirty="0"/>
              <a:t>, </a:t>
            </a:r>
            <a:r>
              <a:rPr lang="ko-KR" altLang="en-US" dirty="0"/>
              <a:t>주방 도구</a:t>
            </a:r>
            <a:r>
              <a:rPr lang="en-US" altLang="ko-KR" dirty="0"/>
              <a:t>, </a:t>
            </a:r>
            <a:r>
              <a:rPr lang="ko-KR" altLang="en-US" dirty="0"/>
              <a:t>필기 도구의 대분류</a:t>
            </a:r>
            <a:endParaRPr lang="en-US" altLang="ko-KR" dirty="0"/>
          </a:p>
          <a:p>
            <a:pPr lvl="1"/>
            <a:r>
              <a:rPr lang="ko-KR" altLang="en-US" dirty="0"/>
              <a:t>대분류의 하위 도구들 집합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556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152FB-A90F-2F7C-8F3F-A842D4CFA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842C0-53AE-B866-6E7D-F4DC8CF6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흐름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696D0FF-CB87-5EBC-8591-41F966A4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31" y="1561352"/>
            <a:ext cx="10018337" cy="459255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6059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3C197-0524-7F2C-994C-10B6CCA17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40132-1374-6141-03FF-337DAC2F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시작 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70CD7-2266-E068-7950-1C70C80A9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Meta Quest 3</a:t>
            </a:r>
            <a:r>
              <a:rPr lang="ko-KR" altLang="en-US" dirty="0"/>
              <a:t>의 컨트롤러를 이용하여 상호작용</a:t>
            </a:r>
            <a:endParaRPr lang="en-US" altLang="ko-KR" dirty="0"/>
          </a:p>
          <a:p>
            <a:r>
              <a:rPr lang="en-US" altLang="ko-KR" dirty="0"/>
              <a:t>Start</a:t>
            </a:r>
            <a:r>
              <a:rPr lang="ko-KR" altLang="en-US" dirty="0"/>
              <a:t>와 상호작용 시 유니티 서버의 게스트 로그인 실행</a:t>
            </a:r>
            <a:endParaRPr lang="en-US" altLang="ko-KR" dirty="0"/>
          </a:p>
          <a:p>
            <a:r>
              <a:rPr lang="ko-KR" altLang="en-US" dirty="0"/>
              <a:t>메인 씬 전환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DE8AF-AD72-C7AC-E6A4-7F9F8454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72" y="2924944"/>
            <a:ext cx="7184806" cy="328539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8885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52485-6ED2-A930-B35C-4F638D3DD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1AF68-EF07-86B3-1584-F54E9EC3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메인 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FD909-F5AC-E8A2-0478-FC62AC0F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Create Item : </a:t>
            </a:r>
            <a:r>
              <a:rPr lang="ko-KR" altLang="en-US" dirty="0"/>
              <a:t>아이템 생성</a:t>
            </a:r>
            <a:endParaRPr lang="en-US" altLang="ko-KR" dirty="0"/>
          </a:p>
          <a:p>
            <a:r>
              <a:rPr lang="en-US" altLang="ko-KR" dirty="0" err="1"/>
              <a:t>ItemCase</a:t>
            </a:r>
            <a:r>
              <a:rPr lang="en-US" altLang="ko-KR" dirty="0"/>
              <a:t> : </a:t>
            </a:r>
            <a:r>
              <a:rPr lang="ko-KR" altLang="en-US" dirty="0"/>
              <a:t>아이템 진열대</a:t>
            </a:r>
            <a:endParaRPr lang="en-US" altLang="ko-KR" dirty="0"/>
          </a:p>
          <a:p>
            <a:r>
              <a:rPr lang="en-US" altLang="ko-KR" dirty="0"/>
              <a:t>Game Start : </a:t>
            </a:r>
            <a:r>
              <a:rPr lang="ko-KR" altLang="en-US" dirty="0"/>
              <a:t>전투 씬 진입</a:t>
            </a:r>
            <a:endParaRPr lang="en-US" altLang="ko-KR" dirty="0"/>
          </a:p>
          <a:p>
            <a:r>
              <a:rPr lang="en-US" altLang="ko-KR" dirty="0"/>
              <a:t>Option, Shop : </a:t>
            </a:r>
            <a:r>
              <a:rPr lang="ko-KR" altLang="en-US" dirty="0" err="1"/>
              <a:t>캡스톤</a:t>
            </a:r>
            <a:r>
              <a:rPr lang="ko-KR" altLang="en-US" dirty="0"/>
              <a:t> 디자인 </a:t>
            </a:r>
            <a:r>
              <a:rPr lang="en-US" altLang="ko-KR" dirty="0"/>
              <a:t>2</a:t>
            </a:r>
            <a:r>
              <a:rPr lang="ko-KR" altLang="en-US" dirty="0"/>
              <a:t>에서 구현</a:t>
            </a:r>
            <a:endParaRPr lang="en-US" altLang="ko-KR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547A49A-64FD-C530-429A-C460D51A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18" y="3380542"/>
            <a:ext cx="6788738" cy="315822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006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63E4-6DF0-9741-6BEF-B2215F274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3349C-7D95-8290-6E11-2435635E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아이템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239617-FB66-BC97-C2D0-376758C94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씬의</a:t>
            </a:r>
            <a:r>
              <a:rPr lang="ko-KR" altLang="en-US" dirty="0"/>
              <a:t> </a:t>
            </a:r>
            <a:r>
              <a:rPr lang="en-US" altLang="ko-KR" dirty="0"/>
              <a:t>Create Item</a:t>
            </a:r>
            <a:r>
              <a:rPr lang="ko-KR" altLang="en-US" dirty="0"/>
              <a:t>과 상호작용</a:t>
            </a:r>
            <a:endParaRPr lang="en-US" altLang="ko-KR" dirty="0"/>
          </a:p>
          <a:p>
            <a:r>
              <a:rPr lang="en-US" altLang="ko-KR" dirty="0"/>
              <a:t>Meta Quest</a:t>
            </a:r>
            <a:r>
              <a:rPr lang="ko-KR" altLang="en-US" dirty="0"/>
              <a:t>의 </a:t>
            </a:r>
            <a:r>
              <a:rPr lang="ko-KR" altLang="en-US" dirty="0" err="1"/>
              <a:t>패스스루</a:t>
            </a:r>
            <a:r>
              <a:rPr lang="ko-KR" altLang="en-US" dirty="0"/>
              <a:t> 기능과 </a:t>
            </a:r>
            <a:r>
              <a:rPr lang="en-US" altLang="ko-KR" dirty="0"/>
              <a:t>UI 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ko-KR" altLang="en-US" dirty="0" err="1"/>
              <a:t>웹캠을</a:t>
            </a:r>
            <a:r>
              <a:rPr lang="ko-KR" altLang="en-US" dirty="0"/>
              <a:t> 통해 사진 촬영</a:t>
            </a:r>
            <a:endParaRPr lang="en-US" altLang="ko-KR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B7BFE08-2D2C-27DF-CA58-2B49F9F3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429000"/>
            <a:ext cx="3795988" cy="28491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1A20CD52-5C39-9544-A293-9430E1C0A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3428999"/>
            <a:ext cx="2137024" cy="284910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E42171DF-57C5-AA7F-F819-64BC0231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800" y="3435062"/>
            <a:ext cx="2137024" cy="284895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60653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37F6-871F-6885-6BD8-10F90DAAF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12706-034A-7886-BA9A-B6861BF7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아이템 생성 </a:t>
            </a:r>
            <a:r>
              <a:rPr lang="en-US" altLang="ko-KR" dirty="0"/>
              <a:t>– </a:t>
            </a:r>
            <a:r>
              <a:rPr lang="ko-KR" altLang="en-US" dirty="0"/>
              <a:t>이미지 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97F02C-478E-D5BC-C178-281B22149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처음 촬영한 이미지를 </a:t>
            </a:r>
            <a:r>
              <a:rPr lang="en-US" altLang="ko-KR" dirty="0"/>
              <a:t>Post </a:t>
            </a:r>
            <a:r>
              <a:rPr lang="ko-KR" altLang="en-US" dirty="0"/>
              <a:t>메서드로 요청</a:t>
            </a:r>
            <a:endParaRPr lang="en-US" altLang="ko-KR" dirty="0"/>
          </a:p>
          <a:p>
            <a:r>
              <a:rPr lang="ko-KR" altLang="en-US" dirty="0"/>
              <a:t>정확도와 태그 반환</a:t>
            </a:r>
            <a:endParaRPr lang="en-US" altLang="ko-KR" dirty="0"/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4E92E13C-59F9-578B-3485-FA6DE20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7" y="3223986"/>
            <a:ext cx="2205278" cy="22052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9682A090-4A7A-73A2-B527-4507B7590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654" y="3210124"/>
            <a:ext cx="6826820" cy="194706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338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3199-C9DE-E8A0-CF58-451F10AFC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2350-361D-284D-4E6E-5951C0F2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아이템 생성 </a:t>
            </a:r>
            <a:r>
              <a:rPr lang="en-US" altLang="ko-KR" dirty="0"/>
              <a:t>- </a:t>
            </a:r>
            <a:r>
              <a:rPr lang="en-US" altLang="ko-KR" dirty="0" err="1"/>
              <a:t>Meshroom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BA165-F643-D21C-1A63-BECF4F126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점구름</a:t>
            </a:r>
            <a:r>
              <a:rPr lang="ko-KR" altLang="en-US" dirty="0"/>
              <a:t> 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잡음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파라미터 조정을 통한 용량 최적화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Exe </a:t>
            </a:r>
            <a:r>
              <a:rPr lang="ko-KR" altLang="en-US" dirty="0"/>
              <a:t>파일 제작 후 백그라운드 가동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59AD0-4801-6205-90B0-C51CCCD6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3068960"/>
            <a:ext cx="3511138" cy="28778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E17C92-3941-2A6F-E910-08D6D806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3068960"/>
            <a:ext cx="2748364" cy="28778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CC12CE-418B-8C89-A7DA-D8ADB1C3C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7" y="3068960"/>
            <a:ext cx="4433669" cy="28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200" b="1" dirty="0" smtClean="0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5876</TotalTime>
  <Pages>19</Pages>
  <Words>655</Words>
  <Characters>0</Characters>
  <Application>Microsoft Office PowerPoint</Application>
  <DocSecurity>0</DocSecurity>
  <PresentationFormat>와이드스크린</PresentationFormat>
  <Lines>0</Lines>
  <Paragraphs>93</Paragraphs>
  <Slides>23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Verdana</vt:lpstr>
      <vt:lpstr>Trebuchet MS</vt:lpstr>
      <vt:lpstr>Wingdings</vt:lpstr>
      <vt:lpstr>굴림</vt:lpstr>
      <vt:lpstr>맑은 고딕</vt:lpstr>
      <vt:lpstr>Tahoma</vt:lpstr>
      <vt:lpstr>Arial</vt:lpstr>
      <vt:lpstr>Office 테마</vt:lpstr>
      <vt:lpstr>현실 물체 이미지 기반 동적 객체 변환을 활용한 가상현실 TCG 콘텐츠</vt:lpstr>
      <vt:lpstr>목차</vt:lpstr>
      <vt:lpstr>개요</vt:lpstr>
      <vt:lpstr>시스템 흐름</vt:lpstr>
      <vt:lpstr>기능 (시작 씬)</vt:lpstr>
      <vt:lpstr>기능 (메인 씬)</vt:lpstr>
      <vt:lpstr>기능 (아이템 생성)</vt:lpstr>
      <vt:lpstr>기능 (아이템 생성 – 이미지 분류)</vt:lpstr>
      <vt:lpstr>기능 (아이템 생성 - Meshroom)</vt:lpstr>
      <vt:lpstr>기능 (아이템 진열대)</vt:lpstr>
      <vt:lpstr>기능 (전투 시작)</vt:lpstr>
      <vt:lpstr>기능 (전투)</vt:lpstr>
      <vt:lpstr>기능 (전투 – 아이템 종류 및 능력)</vt:lpstr>
      <vt:lpstr>기능 (전투 – 아이템 종류 및 능력)</vt:lpstr>
      <vt:lpstr>팀원 역할</vt:lpstr>
      <vt:lpstr>데모 – 시작 씬 및 메인 씬</vt:lpstr>
      <vt:lpstr>데모 – 아이템 진열대 및 프리셋</vt:lpstr>
      <vt:lpstr>데모 – 전투 진입</vt:lpstr>
      <vt:lpstr>데모 – 전투 환경</vt:lpstr>
      <vt:lpstr>데모 – 전투 환경</vt:lpstr>
      <vt:lpstr>향후 구현 계획</vt:lpstr>
      <vt:lpstr>남은 일정</vt:lpstr>
      <vt:lpstr>PowerPoint 프레젠테이션</vt:lpstr>
    </vt:vector>
  </TitlesOfParts>
  <Company>KUCG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Jiseok SEOL</cp:lastModifiedBy>
  <cp:revision>1579</cp:revision>
  <cp:lastPrinted>2023-06-21T06:35:32Z</cp:lastPrinted>
  <dcterms:modified xsi:type="dcterms:W3CDTF">2025-06-09T06:27:40Z</dcterms:modified>
</cp:coreProperties>
</file>